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43891200" cy="21945600"/>
  <p:notesSz cx="6858000" cy="9144000"/>
  <p:defaultTextStyle>
    <a:defPPr>
      <a:defRPr lang="en-US"/>
    </a:defPPr>
    <a:lvl1pPr marL="0" algn="l" defTabSz="3762024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1pPr>
    <a:lvl2pPr marL="1881012" algn="l" defTabSz="3762024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2pPr>
    <a:lvl3pPr marL="3762024" algn="l" defTabSz="3762024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3pPr>
    <a:lvl4pPr marL="5643037" algn="l" defTabSz="3762024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4pPr>
    <a:lvl5pPr marL="7524049" algn="l" defTabSz="3762024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5pPr>
    <a:lvl6pPr marL="9405061" algn="l" defTabSz="3762024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6pPr>
    <a:lvl7pPr marL="11286073" algn="l" defTabSz="3762024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7pPr>
    <a:lvl8pPr marL="13167086" algn="l" defTabSz="3762024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8pPr>
    <a:lvl9pPr marL="15048098" algn="l" defTabSz="3762024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BF49"/>
    <a:srgbClr val="CE11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139" autoAdjust="0"/>
  </p:normalViewPr>
  <p:slideViewPr>
    <p:cSldViewPr>
      <p:cViewPr>
        <p:scale>
          <a:sx n="10" d="100"/>
          <a:sy n="10" d="100"/>
        </p:scale>
        <p:origin x="-1908" y="-786"/>
      </p:cViewPr>
      <p:guideLst>
        <p:guide orient="horz" pos="6912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8405" cy="38405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9341E4-CD2F-49AF-BE6F-5123F55E34CC}" type="datetimeFigureOut">
              <a:rPr lang="en-US" smtClean="0"/>
              <a:t>7/31/2013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0" y="685800"/>
            <a:ext cx="6858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91D08-409B-4D30-B779-BC6161565B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827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762024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1pPr>
    <a:lvl2pPr marL="1881012" algn="l" defTabSz="3762024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2pPr>
    <a:lvl3pPr marL="3762024" algn="l" defTabSz="3762024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3pPr>
    <a:lvl4pPr marL="5643037" algn="l" defTabSz="3762024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4pPr>
    <a:lvl5pPr marL="7524049" algn="l" defTabSz="3762024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5pPr>
    <a:lvl6pPr marL="9405061" algn="l" defTabSz="3762024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6pPr>
    <a:lvl7pPr marL="11286073" algn="l" defTabSz="3762024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7pPr>
    <a:lvl8pPr marL="13167086" algn="l" defTabSz="3762024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8pPr>
    <a:lvl9pPr marL="15048098" algn="l" defTabSz="3762024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B91D08-409B-4D30-B779-BC6161565B7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585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6817362"/>
            <a:ext cx="37307520" cy="470408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2435840"/>
            <a:ext cx="30723840" cy="56083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8810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7620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6430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5240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4050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12860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31670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50480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820C2-EEC8-4B3E-825C-12D1B6D3BEB7}" type="datetimeFigureOut">
              <a:rPr lang="en-US" smtClean="0"/>
              <a:t>7/31/2013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0BC40-01E3-43AA-A294-74283D1AD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012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820C2-EEC8-4B3E-825C-12D1B6D3BEB7}" type="datetimeFigureOut">
              <a:rPr lang="en-US" smtClean="0"/>
              <a:t>7/31/2013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0BC40-01E3-43AA-A294-74283D1AD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539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878843"/>
            <a:ext cx="9875520" cy="187248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878843"/>
            <a:ext cx="28895040" cy="187248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820C2-EEC8-4B3E-825C-12D1B6D3BEB7}" type="datetimeFigureOut">
              <a:rPr lang="en-US" smtClean="0"/>
              <a:t>7/31/2013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0BC40-01E3-43AA-A294-74283D1AD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651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820C2-EEC8-4B3E-825C-12D1B6D3BEB7}" type="datetimeFigureOut">
              <a:rPr lang="en-US" smtClean="0"/>
              <a:t>7/31/2013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0BC40-01E3-43AA-A294-74283D1AD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179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14102082"/>
            <a:ext cx="37307520" cy="4358640"/>
          </a:xfrm>
        </p:spPr>
        <p:txBody>
          <a:bodyPr anchor="t"/>
          <a:lstStyle>
            <a:lvl1pPr algn="l">
              <a:defRPr sz="165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9301483"/>
            <a:ext cx="37307520" cy="4800598"/>
          </a:xfrm>
        </p:spPr>
        <p:txBody>
          <a:bodyPr anchor="b"/>
          <a:lstStyle>
            <a:lvl1pPr marL="0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1pPr>
            <a:lvl2pPr marL="1881012" indent="0">
              <a:buNone/>
              <a:defRPr sz="7400">
                <a:solidFill>
                  <a:schemeClr val="tx1">
                    <a:tint val="75000"/>
                  </a:schemeClr>
                </a:solidFill>
              </a:defRPr>
            </a:lvl2pPr>
            <a:lvl3pPr marL="3762024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3pPr>
            <a:lvl4pPr marL="5643037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4pPr>
            <a:lvl5pPr marL="7524049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5pPr>
            <a:lvl6pPr marL="9405061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6pPr>
            <a:lvl7pPr marL="11286073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7pPr>
            <a:lvl8pPr marL="13167086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8pPr>
            <a:lvl9pPr marL="15048098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820C2-EEC8-4B3E-825C-12D1B6D3BEB7}" type="datetimeFigureOut">
              <a:rPr lang="en-US" smtClean="0"/>
              <a:t>7/31/2013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0BC40-01E3-43AA-A294-74283D1AD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380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5120641"/>
            <a:ext cx="19385280" cy="14483082"/>
          </a:xfrm>
        </p:spPr>
        <p:txBody>
          <a:bodyPr/>
          <a:lstStyle>
            <a:lvl1pPr>
              <a:defRPr sz="11500"/>
            </a:lvl1pPr>
            <a:lvl2pPr>
              <a:defRPr sz="9900"/>
            </a:lvl2pPr>
            <a:lvl3pPr>
              <a:defRPr sz="8200"/>
            </a:lvl3pPr>
            <a:lvl4pPr>
              <a:defRPr sz="7400"/>
            </a:lvl4pPr>
            <a:lvl5pPr>
              <a:defRPr sz="7400"/>
            </a:lvl5pPr>
            <a:lvl6pPr>
              <a:defRPr sz="7400"/>
            </a:lvl6pPr>
            <a:lvl7pPr>
              <a:defRPr sz="7400"/>
            </a:lvl7pPr>
            <a:lvl8pPr>
              <a:defRPr sz="7400"/>
            </a:lvl8pPr>
            <a:lvl9pPr>
              <a:defRPr sz="7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5120641"/>
            <a:ext cx="19385280" cy="14483082"/>
          </a:xfrm>
        </p:spPr>
        <p:txBody>
          <a:bodyPr/>
          <a:lstStyle>
            <a:lvl1pPr>
              <a:defRPr sz="11500"/>
            </a:lvl1pPr>
            <a:lvl2pPr>
              <a:defRPr sz="9900"/>
            </a:lvl2pPr>
            <a:lvl3pPr>
              <a:defRPr sz="8200"/>
            </a:lvl3pPr>
            <a:lvl4pPr>
              <a:defRPr sz="7400"/>
            </a:lvl4pPr>
            <a:lvl5pPr>
              <a:defRPr sz="7400"/>
            </a:lvl5pPr>
            <a:lvl6pPr>
              <a:defRPr sz="7400"/>
            </a:lvl6pPr>
            <a:lvl7pPr>
              <a:defRPr sz="7400"/>
            </a:lvl7pPr>
            <a:lvl8pPr>
              <a:defRPr sz="7400"/>
            </a:lvl8pPr>
            <a:lvl9pPr>
              <a:defRPr sz="7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820C2-EEC8-4B3E-825C-12D1B6D3BEB7}" type="datetimeFigureOut">
              <a:rPr lang="en-US" smtClean="0"/>
              <a:t>7/31/2013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0BC40-01E3-43AA-A294-74283D1AD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277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4912362"/>
            <a:ext cx="19392902" cy="2047238"/>
          </a:xfrm>
        </p:spPr>
        <p:txBody>
          <a:bodyPr anchor="b"/>
          <a:lstStyle>
            <a:lvl1pPr marL="0" indent="0">
              <a:buNone/>
              <a:defRPr sz="9900" b="1"/>
            </a:lvl1pPr>
            <a:lvl2pPr marL="1881012" indent="0">
              <a:buNone/>
              <a:defRPr sz="8200" b="1"/>
            </a:lvl2pPr>
            <a:lvl3pPr marL="3762024" indent="0">
              <a:buNone/>
              <a:defRPr sz="7400" b="1"/>
            </a:lvl3pPr>
            <a:lvl4pPr marL="5643037" indent="0">
              <a:buNone/>
              <a:defRPr sz="6600" b="1"/>
            </a:lvl4pPr>
            <a:lvl5pPr marL="7524049" indent="0">
              <a:buNone/>
              <a:defRPr sz="6600" b="1"/>
            </a:lvl5pPr>
            <a:lvl6pPr marL="9405061" indent="0">
              <a:buNone/>
              <a:defRPr sz="6600" b="1"/>
            </a:lvl6pPr>
            <a:lvl7pPr marL="11286073" indent="0">
              <a:buNone/>
              <a:defRPr sz="6600" b="1"/>
            </a:lvl7pPr>
            <a:lvl8pPr marL="13167086" indent="0">
              <a:buNone/>
              <a:defRPr sz="6600" b="1"/>
            </a:lvl8pPr>
            <a:lvl9pPr marL="15048098" indent="0">
              <a:buNone/>
              <a:defRPr sz="6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6959600"/>
            <a:ext cx="19392902" cy="12644122"/>
          </a:xfrm>
        </p:spPr>
        <p:txBody>
          <a:bodyPr/>
          <a:lstStyle>
            <a:lvl1pPr>
              <a:defRPr sz="9900"/>
            </a:lvl1pPr>
            <a:lvl2pPr>
              <a:defRPr sz="8200"/>
            </a:lvl2pPr>
            <a:lvl3pPr>
              <a:defRPr sz="7400"/>
            </a:lvl3pPr>
            <a:lvl4pPr>
              <a:defRPr sz="6600"/>
            </a:lvl4pPr>
            <a:lvl5pPr>
              <a:defRPr sz="6600"/>
            </a:lvl5pPr>
            <a:lvl6pPr>
              <a:defRPr sz="6600"/>
            </a:lvl6pPr>
            <a:lvl7pPr>
              <a:defRPr sz="6600"/>
            </a:lvl7pPr>
            <a:lvl8pPr>
              <a:defRPr sz="6600"/>
            </a:lvl8pPr>
            <a:lvl9pPr>
              <a:defRPr sz="6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4912362"/>
            <a:ext cx="19400520" cy="2047238"/>
          </a:xfrm>
        </p:spPr>
        <p:txBody>
          <a:bodyPr anchor="b"/>
          <a:lstStyle>
            <a:lvl1pPr marL="0" indent="0">
              <a:buNone/>
              <a:defRPr sz="9900" b="1"/>
            </a:lvl1pPr>
            <a:lvl2pPr marL="1881012" indent="0">
              <a:buNone/>
              <a:defRPr sz="8200" b="1"/>
            </a:lvl2pPr>
            <a:lvl3pPr marL="3762024" indent="0">
              <a:buNone/>
              <a:defRPr sz="7400" b="1"/>
            </a:lvl3pPr>
            <a:lvl4pPr marL="5643037" indent="0">
              <a:buNone/>
              <a:defRPr sz="6600" b="1"/>
            </a:lvl4pPr>
            <a:lvl5pPr marL="7524049" indent="0">
              <a:buNone/>
              <a:defRPr sz="6600" b="1"/>
            </a:lvl5pPr>
            <a:lvl6pPr marL="9405061" indent="0">
              <a:buNone/>
              <a:defRPr sz="6600" b="1"/>
            </a:lvl6pPr>
            <a:lvl7pPr marL="11286073" indent="0">
              <a:buNone/>
              <a:defRPr sz="6600" b="1"/>
            </a:lvl7pPr>
            <a:lvl8pPr marL="13167086" indent="0">
              <a:buNone/>
              <a:defRPr sz="6600" b="1"/>
            </a:lvl8pPr>
            <a:lvl9pPr marL="15048098" indent="0">
              <a:buNone/>
              <a:defRPr sz="6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6959600"/>
            <a:ext cx="19400520" cy="12644122"/>
          </a:xfrm>
        </p:spPr>
        <p:txBody>
          <a:bodyPr/>
          <a:lstStyle>
            <a:lvl1pPr>
              <a:defRPr sz="9900"/>
            </a:lvl1pPr>
            <a:lvl2pPr>
              <a:defRPr sz="8200"/>
            </a:lvl2pPr>
            <a:lvl3pPr>
              <a:defRPr sz="7400"/>
            </a:lvl3pPr>
            <a:lvl4pPr>
              <a:defRPr sz="6600"/>
            </a:lvl4pPr>
            <a:lvl5pPr>
              <a:defRPr sz="6600"/>
            </a:lvl5pPr>
            <a:lvl6pPr>
              <a:defRPr sz="6600"/>
            </a:lvl6pPr>
            <a:lvl7pPr>
              <a:defRPr sz="6600"/>
            </a:lvl7pPr>
            <a:lvl8pPr>
              <a:defRPr sz="6600"/>
            </a:lvl8pPr>
            <a:lvl9pPr>
              <a:defRPr sz="6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820C2-EEC8-4B3E-825C-12D1B6D3BEB7}" type="datetimeFigureOut">
              <a:rPr lang="en-US" smtClean="0"/>
              <a:t>7/31/2013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0BC40-01E3-43AA-A294-74283D1AD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383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820C2-EEC8-4B3E-825C-12D1B6D3BEB7}" type="datetimeFigureOut">
              <a:rPr lang="en-US" smtClean="0"/>
              <a:t>7/31/2013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0BC40-01E3-43AA-A294-74283D1AD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411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820C2-EEC8-4B3E-825C-12D1B6D3BEB7}" type="datetimeFigureOut">
              <a:rPr lang="en-US" smtClean="0"/>
              <a:t>7/31/2013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0BC40-01E3-43AA-A294-74283D1AD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885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873760"/>
            <a:ext cx="14439902" cy="3718560"/>
          </a:xfrm>
        </p:spPr>
        <p:txBody>
          <a:bodyPr anchor="b"/>
          <a:lstStyle>
            <a:lvl1pPr algn="l">
              <a:defRPr sz="8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873761"/>
            <a:ext cx="24536400" cy="18729962"/>
          </a:xfrm>
        </p:spPr>
        <p:txBody>
          <a:bodyPr/>
          <a:lstStyle>
            <a:lvl1pPr>
              <a:defRPr sz="13200"/>
            </a:lvl1pPr>
            <a:lvl2pPr>
              <a:defRPr sz="11500"/>
            </a:lvl2pPr>
            <a:lvl3pPr>
              <a:defRPr sz="99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4592321"/>
            <a:ext cx="14439902" cy="15011402"/>
          </a:xfrm>
        </p:spPr>
        <p:txBody>
          <a:bodyPr/>
          <a:lstStyle>
            <a:lvl1pPr marL="0" indent="0">
              <a:buNone/>
              <a:defRPr sz="5800"/>
            </a:lvl1pPr>
            <a:lvl2pPr marL="1881012" indent="0">
              <a:buNone/>
              <a:defRPr sz="4900"/>
            </a:lvl2pPr>
            <a:lvl3pPr marL="3762024" indent="0">
              <a:buNone/>
              <a:defRPr sz="4100"/>
            </a:lvl3pPr>
            <a:lvl4pPr marL="5643037" indent="0">
              <a:buNone/>
              <a:defRPr sz="3700"/>
            </a:lvl4pPr>
            <a:lvl5pPr marL="7524049" indent="0">
              <a:buNone/>
              <a:defRPr sz="3700"/>
            </a:lvl5pPr>
            <a:lvl6pPr marL="9405061" indent="0">
              <a:buNone/>
              <a:defRPr sz="3700"/>
            </a:lvl6pPr>
            <a:lvl7pPr marL="11286073" indent="0">
              <a:buNone/>
              <a:defRPr sz="3700"/>
            </a:lvl7pPr>
            <a:lvl8pPr marL="13167086" indent="0">
              <a:buNone/>
              <a:defRPr sz="3700"/>
            </a:lvl8pPr>
            <a:lvl9pPr marL="15048098" indent="0">
              <a:buNone/>
              <a:defRPr sz="3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820C2-EEC8-4B3E-825C-12D1B6D3BEB7}" type="datetimeFigureOut">
              <a:rPr lang="en-US" smtClean="0"/>
              <a:t>7/31/2013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0BC40-01E3-43AA-A294-74283D1AD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335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15361920"/>
            <a:ext cx="26334720" cy="1813562"/>
          </a:xfrm>
        </p:spPr>
        <p:txBody>
          <a:bodyPr anchor="b"/>
          <a:lstStyle>
            <a:lvl1pPr algn="l">
              <a:defRPr sz="8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1960880"/>
            <a:ext cx="26334720" cy="13167360"/>
          </a:xfrm>
        </p:spPr>
        <p:txBody>
          <a:bodyPr/>
          <a:lstStyle>
            <a:lvl1pPr marL="0" indent="0">
              <a:buNone/>
              <a:defRPr sz="13200"/>
            </a:lvl1pPr>
            <a:lvl2pPr marL="1881012" indent="0">
              <a:buNone/>
              <a:defRPr sz="11500"/>
            </a:lvl2pPr>
            <a:lvl3pPr marL="3762024" indent="0">
              <a:buNone/>
              <a:defRPr sz="9900"/>
            </a:lvl3pPr>
            <a:lvl4pPr marL="5643037" indent="0">
              <a:buNone/>
              <a:defRPr sz="8200"/>
            </a:lvl4pPr>
            <a:lvl5pPr marL="7524049" indent="0">
              <a:buNone/>
              <a:defRPr sz="8200"/>
            </a:lvl5pPr>
            <a:lvl6pPr marL="9405061" indent="0">
              <a:buNone/>
              <a:defRPr sz="8200"/>
            </a:lvl6pPr>
            <a:lvl7pPr marL="11286073" indent="0">
              <a:buNone/>
              <a:defRPr sz="8200"/>
            </a:lvl7pPr>
            <a:lvl8pPr marL="13167086" indent="0">
              <a:buNone/>
              <a:defRPr sz="8200"/>
            </a:lvl8pPr>
            <a:lvl9pPr marL="15048098" indent="0">
              <a:buNone/>
              <a:defRPr sz="8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17175482"/>
            <a:ext cx="26334720" cy="2575558"/>
          </a:xfrm>
        </p:spPr>
        <p:txBody>
          <a:bodyPr/>
          <a:lstStyle>
            <a:lvl1pPr marL="0" indent="0">
              <a:buNone/>
              <a:defRPr sz="5800"/>
            </a:lvl1pPr>
            <a:lvl2pPr marL="1881012" indent="0">
              <a:buNone/>
              <a:defRPr sz="4900"/>
            </a:lvl2pPr>
            <a:lvl3pPr marL="3762024" indent="0">
              <a:buNone/>
              <a:defRPr sz="4100"/>
            </a:lvl3pPr>
            <a:lvl4pPr marL="5643037" indent="0">
              <a:buNone/>
              <a:defRPr sz="3700"/>
            </a:lvl4pPr>
            <a:lvl5pPr marL="7524049" indent="0">
              <a:buNone/>
              <a:defRPr sz="3700"/>
            </a:lvl5pPr>
            <a:lvl6pPr marL="9405061" indent="0">
              <a:buNone/>
              <a:defRPr sz="3700"/>
            </a:lvl6pPr>
            <a:lvl7pPr marL="11286073" indent="0">
              <a:buNone/>
              <a:defRPr sz="3700"/>
            </a:lvl7pPr>
            <a:lvl8pPr marL="13167086" indent="0">
              <a:buNone/>
              <a:defRPr sz="3700"/>
            </a:lvl8pPr>
            <a:lvl9pPr marL="15048098" indent="0">
              <a:buNone/>
              <a:defRPr sz="3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820C2-EEC8-4B3E-825C-12D1B6D3BEB7}" type="datetimeFigureOut">
              <a:rPr lang="en-US" smtClean="0"/>
              <a:t>7/31/2013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0BC40-01E3-43AA-A294-74283D1AD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451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878842"/>
            <a:ext cx="39502080" cy="3657600"/>
          </a:xfrm>
          <a:prstGeom prst="rect">
            <a:avLst/>
          </a:prstGeom>
        </p:spPr>
        <p:txBody>
          <a:bodyPr vert="horz" lIns="376202" tIns="188101" rIns="376202" bIns="188101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5120641"/>
            <a:ext cx="39502080" cy="14483082"/>
          </a:xfrm>
          <a:prstGeom prst="rect">
            <a:avLst/>
          </a:prstGeom>
        </p:spPr>
        <p:txBody>
          <a:bodyPr vert="horz" lIns="376202" tIns="188101" rIns="376202" bIns="188101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20340322"/>
            <a:ext cx="10241280" cy="1168400"/>
          </a:xfrm>
          <a:prstGeom prst="rect">
            <a:avLst/>
          </a:prstGeom>
        </p:spPr>
        <p:txBody>
          <a:bodyPr vert="horz" lIns="376202" tIns="188101" rIns="376202" bIns="188101" rtlCol="0" anchor="ctr"/>
          <a:lstStyle>
            <a:lvl1pPr algn="l">
              <a:defRPr sz="4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5820C2-EEC8-4B3E-825C-12D1B6D3BEB7}" type="datetimeFigureOut">
              <a:rPr lang="en-US" smtClean="0"/>
              <a:t>7/31/2013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20340322"/>
            <a:ext cx="13898880" cy="1168400"/>
          </a:xfrm>
          <a:prstGeom prst="rect">
            <a:avLst/>
          </a:prstGeom>
        </p:spPr>
        <p:txBody>
          <a:bodyPr vert="horz" lIns="376202" tIns="188101" rIns="376202" bIns="188101" rtlCol="0" anchor="ctr"/>
          <a:lstStyle>
            <a:lvl1pPr algn="ctr">
              <a:defRPr sz="4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20340322"/>
            <a:ext cx="10241280" cy="1168400"/>
          </a:xfrm>
          <a:prstGeom prst="rect">
            <a:avLst/>
          </a:prstGeom>
        </p:spPr>
        <p:txBody>
          <a:bodyPr vert="horz" lIns="376202" tIns="188101" rIns="376202" bIns="188101" rtlCol="0" anchor="ctr"/>
          <a:lstStyle>
            <a:lvl1pPr algn="r">
              <a:defRPr sz="4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C0BC40-01E3-43AA-A294-74283D1AD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932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762024" rtl="0" eaLnBrk="1" latinLnBrk="0" hangingPunct="1">
        <a:spcBef>
          <a:spcPct val="0"/>
        </a:spcBef>
        <a:buNone/>
        <a:defRPr sz="18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10759" indent="-1410759" algn="l" defTabSz="3762024" rtl="0" eaLnBrk="1" latinLnBrk="0" hangingPunct="1">
        <a:spcBef>
          <a:spcPct val="20000"/>
        </a:spcBef>
        <a:buFont typeface="Arial" pitchFamily="34" charset="0"/>
        <a:buChar char="•"/>
        <a:defRPr sz="13200" kern="1200">
          <a:solidFill>
            <a:schemeClr val="tx1"/>
          </a:solidFill>
          <a:latin typeface="+mn-lt"/>
          <a:ea typeface="+mn-ea"/>
          <a:cs typeface="+mn-cs"/>
        </a:defRPr>
      </a:lvl1pPr>
      <a:lvl2pPr marL="3056645" indent="-1175633" algn="l" defTabSz="3762024" rtl="0" eaLnBrk="1" latinLnBrk="0" hangingPunct="1">
        <a:spcBef>
          <a:spcPct val="20000"/>
        </a:spcBef>
        <a:buFont typeface="Arial" pitchFamily="34" charset="0"/>
        <a:buChar char="–"/>
        <a:defRPr sz="11500" kern="1200">
          <a:solidFill>
            <a:schemeClr val="tx1"/>
          </a:solidFill>
          <a:latin typeface="+mn-lt"/>
          <a:ea typeface="+mn-ea"/>
          <a:cs typeface="+mn-cs"/>
        </a:defRPr>
      </a:lvl2pPr>
      <a:lvl3pPr marL="4702531" indent="-940506" algn="l" defTabSz="3762024" rtl="0" eaLnBrk="1" latinLnBrk="0" hangingPunct="1">
        <a:spcBef>
          <a:spcPct val="20000"/>
        </a:spcBef>
        <a:buFont typeface="Arial" pitchFamily="34" charset="0"/>
        <a:buChar char="•"/>
        <a:defRPr sz="99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543" indent="-940506" algn="l" defTabSz="3762024" rtl="0" eaLnBrk="1" latinLnBrk="0" hangingPunct="1">
        <a:spcBef>
          <a:spcPct val="20000"/>
        </a:spcBef>
        <a:buFont typeface="Arial" pitchFamily="34" charset="0"/>
        <a:buChar char="–"/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464555" indent="-940506" algn="l" defTabSz="3762024" rtl="0" eaLnBrk="1" latinLnBrk="0" hangingPunct="1">
        <a:spcBef>
          <a:spcPct val="20000"/>
        </a:spcBef>
        <a:buFont typeface="Arial" pitchFamily="34" charset="0"/>
        <a:buChar char="»"/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345567" indent="-940506" algn="l" defTabSz="3762024" rtl="0" eaLnBrk="1" latinLnBrk="0" hangingPunct="1">
        <a:spcBef>
          <a:spcPct val="20000"/>
        </a:spcBef>
        <a:buFont typeface="Arial" pitchFamily="34" charset="0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226580" indent="-940506" algn="l" defTabSz="3762024" rtl="0" eaLnBrk="1" latinLnBrk="0" hangingPunct="1">
        <a:spcBef>
          <a:spcPct val="20000"/>
        </a:spcBef>
        <a:buFont typeface="Arial" pitchFamily="34" charset="0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107592" indent="-940506" algn="l" defTabSz="3762024" rtl="0" eaLnBrk="1" latinLnBrk="0" hangingPunct="1">
        <a:spcBef>
          <a:spcPct val="20000"/>
        </a:spcBef>
        <a:buFont typeface="Arial" pitchFamily="34" charset="0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5988604" indent="-940506" algn="l" defTabSz="3762024" rtl="0" eaLnBrk="1" latinLnBrk="0" hangingPunct="1">
        <a:spcBef>
          <a:spcPct val="20000"/>
        </a:spcBef>
        <a:buFont typeface="Arial" pitchFamily="34" charset="0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762024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1pPr>
      <a:lvl2pPr marL="1881012" algn="l" defTabSz="3762024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2pPr>
      <a:lvl3pPr marL="3762024" algn="l" defTabSz="3762024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3pPr>
      <a:lvl4pPr marL="5643037" algn="l" defTabSz="3762024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4pPr>
      <a:lvl5pPr marL="7524049" algn="l" defTabSz="3762024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5pPr>
      <a:lvl6pPr marL="9405061" algn="l" defTabSz="3762024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6pPr>
      <a:lvl7pPr marL="11286073" algn="l" defTabSz="3762024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7pPr>
      <a:lvl8pPr marL="13167086" algn="l" defTabSz="3762024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8pPr>
      <a:lvl9pPr marL="15048098" algn="l" defTabSz="3762024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hyperlink" Target="http://glimmer.rstudio.com/andeek/DataExpo2013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/>
        </p:nvSpPr>
        <p:spPr>
          <a:xfrm>
            <a:off x="-713350" y="-586626"/>
            <a:ext cx="46278025" cy="3507979"/>
          </a:xfrm>
          <a:prstGeom prst="rect">
            <a:avLst/>
          </a:prstGeom>
          <a:solidFill>
            <a:srgbClr val="CE1126"/>
          </a:solidFill>
          <a:ln w="127000">
            <a:solidFill>
              <a:srgbClr val="F2BF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ight Triangle 79"/>
          <p:cNvSpPr/>
          <p:nvPr/>
        </p:nvSpPr>
        <p:spPr>
          <a:xfrm rot="5400000" flipH="1" flipV="1">
            <a:off x="35048689" y="13018200"/>
            <a:ext cx="9083226" cy="8252278"/>
          </a:xfrm>
          <a:custGeom>
            <a:avLst/>
            <a:gdLst>
              <a:gd name="connsiteX0" fmla="*/ 0 w 6877875"/>
              <a:gd name="connsiteY0" fmla="*/ 3672957 h 3672957"/>
              <a:gd name="connsiteX1" fmla="*/ 918239 w 6877875"/>
              <a:gd name="connsiteY1" fmla="*/ 0 h 3672957"/>
              <a:gd name="connsiteX2" fmla="*/ 5959636 w 6877875"/>
              <a:gd name="connsiteY2" fmla="*/ 0 h 3672957"/>
              <a:gd name="connsiteX3" fmla="*/ 6877875 w 6877875"/>
              <a:gd name="connsiteY3" fmla="*/ 3672957 h 3672957"/>
              <a:gd name="connsiteX4" fmla="*/ 0 w 6877875"/>
              <a:gd name="connsiteY4" fmla="*/ 3672957 h 3672957"/>
              <a:gd name="connsiteX0" fmla="*/ 0 w 6877875"/>
              <a:gd name="connsiteY0" fmla="*/ 3672957 h 3672957"/>
              <a:gd name="connsiteX1" fmla="*/ 888978 w 6877875"/>
              <a:gd name="connsiteY1" fmla="*/ 0 h 3672957"/>
              <a:gd name="connsiteX2" fmla="*/ 5959636 w 6877875"/>
              <a:gd name="connsiteY2" fmla="*/ 0 h 3672957"/>
              <a:gd name="connsiteX3" fmla="*/ 6877875 w 6877875"/>
              <a:gd name="connsiteY3" fmla="*/ 3672957 h 3672957"/>
              <a:gd name="connsiteX4" fmla="*/ 0 w 6877875"/>
              <a:gd name="connsiteY4" fmla="*/ 3672957 h 3672957"/>
              <a:gd name="connsiteX0" fmla="*/ 0 w 9679597"/>
              <a:gd name="connsiteY0" fmla="*/ 388432 h 3672957"/>
              <a:gd name="connsiteX1" fmla="*/ 3690700 w 9679597"/>
              <a:gd name="connsiteY1" fmla="*/ 0 h 3672957"/>
              <a:gd name="connsiteX2" fmla="*/ 8761358 w 9679597"/>
              <a:gd name="connsiteY2" fmla="*/ 0 h 3672957"/>
              <a:gd name="connsiteX3" fmla="*/ 9679597 w 9679597"/>
              <a:gd name="connsiteY3" fmla="*/ 3672957 h 3672957"/>
              <a:gd name="connsiteX4" fmla="*/ 0 w 9679597"/>
              <a:gd name="connsiteY4" fmla="*/ 388432 h 3672957"/>
              <a:gd name="connsiteX0" fmla="*/ 0 w 9679597"/>
              <a:gd name="connsiteY0" fmla="*/ 388432 h 3672957"/>
              <a:gd name="connsiteX1" fmla="*/ 3690700 w 9679597"/>
              <a:gd name="connsiteY1" fmla="*/ 0 h 3672957"/>
              <a:gd name="connsiteX2" fmla="*/ 9083226 w 9679597"/>
              <a:gd name="connsiteY2" fmla="*/ 0 h 3672957"/>
              <a:gd name="connsiteX3" fmla="*/ 9679597 w 9679597"/>
              <a:gd name="connsiteY3" fmla="*/ 3672957 h 3672957"/>
              <a:gd name="connsiteX4" fmla="*/ 0 w 9679597"/>
              <a:gd name="connsiteY4" fmla="*/ 388432 h 3672957"/>
              <a:gd name="connsiteX0" fmla="*/ 0 w 9083226"/>
              <a:gd name="connsiteY0" fmla="*/ 388432 h 5062845"/>
              <a:gd name="connsiteX1" fmla="*/ 3690700 w 9083226"/>
              <a:gd name="connsiteY1" fmla="*/ 0 h 5062845"/>
              <a:gd name="connsiteX2" fmla="*/ 9083226 w 9083226"/>
              <a:gd name="connsiteY2" fmla="*/ 0 h 5062845"/>
              <a:gd name="connsiteX3" fmla="*/ 8406752 w 9083226"/>
              <a:gd name="connsiteY3" fmla="*/ 5062845 h 5062845"/>
              <a:gd name="connsiteX4" fmla="*/ 0 w 9083226"/>
              <a:gd name="connsiteY4" fmla="*/ 388432 h 5062845"/>
              <a:gd name="connsiteX0" fmla="*/ 0 w 9083226"/>
              <a:gd name="connsiteY0" fmla="*/ 388432 h 8215699"/>
              <a:gd name="connsiteX1" fmla="*/ 3690700 w 9083226"/>
              <a:gd name="connsiteY1" fmla="*/ 0 h 8215699"/>
              <a:gd name="connsiteX2" fmla="*/ 9083226 w 9083226"/>
              <a:gd name="connsiteY2" fmla="*/ 0 h 8215699"/>
              <a:gd name="connsiteX3" fmla="*/ 8596947 w 9083226"/>
              <a:gd name="connsiteY3" fmla="*/ 8215699 h 8215699"/>
              <a:gd name="connsiteX4" fmla="*/ 0 w 9083226"/>
              <a:gd name="connsiteY4" fmla="*/ 388432 h 8215699"/>
              <a:gd name="connsiteX0" fmla="*/ 0 w 9083226"/>
              <a:gd name="connsiteY0" fmla="*/ 388432 h 8252278"/>
              <a:gd name="connsiteX1" fmla="*/ 3690700 w 9083226"/>
              <a:gd name="connsiteY1" fmla="*/ 0 h 8252278"/>
              <a:gd name="connsiteX2" fmla="*/ 9083226 w 9083226"/>
              <a:gd name="connsiteY2" fmla="*/ 0 h 8252278"/>
              <a:gd name="connsiteX3" fmla="*/ 8662784 w 9083226"/>
              <a:gd name="connsiteY3" fmla="*/ 8252278 h 8252278"/>
              <a:gd name="connsiteX4" fmla="*/ 0 w 9083226"/>
              <a:gd name="connsiteY4" fmla="*/ 388432 h 8252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83226" h="8252278">
                <a:moveTo>
                  <a:pt x="0" y="388432"/>
                </a:moveTo>
                <a:lnTo>
                  <a:pt x="3690700" y="0"/>
                </a:lnTo>
                <a:lnTo>
                  <a:pt x="9083226" y="0"/>
                </a:lnTo>
                <a:lnTo>
                  <a:pt x="8662784" y="8252278"/>
                </a:lnTo>
                <a:lnTo>
                  <a:pt x="0" y="38843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Flowchart: Manual Operation 62"/>
          <p:cNvSpPr/>
          <p:nvPr/>
        </p:nvSpPr>
        <p:spPr>
          <a:xfrm rot="5400000">
            <a:off x="35311423" y="4182435"/>
            <a:ext cx="9373931" cy="7421395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20831"/>
              <a:gd name="connsiteY0" fmla="*/ 0 h 10000"/>
              <a:gd name="connsiteX1" fmla="*/ 20831 w 20831"/>
              <a:gd name="connsiteY1" fmla="*/ 0 h 10000"/>
              <a:gd name="connsiteX2" fmla="*/ 18831 w 20831"/>
              <a:gd name="connsiteY2" fmla="*/ 10000 h 10000"/>
              <a:gd name="connsiteX3" fmla="*/ 12831 w 20831"/>
              <a:gd name="connsiteY3" fmla="*/ 10000 h 10000"/>
              <a:gd name="connsiteX4" fmla="*/ 0 w 20831"/>
              <a:gd name="connsiteY4" fmla="*/ 0 h 10000"/>
              <a:gd name="connsiteX0" fmla="*/ 0 w 18831"/>
              <a:gd name="connsiteY0" fmla="*/ 41541 h 51541"/>
              <a:gd name="connsiteX1" fmla="*/ 16751 w 18831"/>
              <a:gd name="connsiteY1" fmla="*/ 0 h 51541"/>
              <a:gd name="connsiteX2" fmla="*/ 18831 w 18831"/>
              <a:gd name="connsiteY2" fmla="*/ 51541 h 51541"/>
              <a:gd name="connsiteX3" fmla="*/ 12831 w 18831"/>
              <a:gd name="connsiteY3" fmla="*/ 51541 h 51541"/>
              <a:gd name="connsiteX4" fmla="*/ 0 w 18831"/>
              <a:gd name="connsiteY4" fmla="*/ 41541 h 51541"/>
              <a:gd name="connsiteX0" fmla="*/ 0 w 18831"/>
              <a:gd name="connsiteY0" fmla="*/ 40440 h 50440"/>
              <a:gd name="connsiteX1" fmla="*/ 17187 w 18831"/>
              <a:gd name="connsiteY1" fmla="*/ 0 h 50440"/>
              <a:gd name="connsiteX2" fmla="*/ 18831 w 18831"/>
              <a:gd name="connsiteY2" fmla="*/ 50440 h 50440"/>
              <a:gd name="connsiteX3" fmla="*/ 12831 w 18831"/>
              <a:gd name="connsiteY3" fmla="*/ 50440 h 50440"/>
              <a:gd name="connsiteX4" fmla="*/ 0 w 18831"/>
              <a:gd name="connsiteY4" fmla="*/ 40440 h 50440"/>
              <a:gd name="connsiteX0" fmla="*/ 0 w 18831"/>
              <a:gd name="connsiteY0" fmla="*/ 41453 h 51453"/>
              <a:gd name="connsiteX1" fmla="*/ 16777 w 18831"/>
              <a:gd name="connsiteY1" fmla="*/ 0 h 51453"/>
              <a:gd name="connsiteX2" fmla="*/ 18831 w 18831"/>
              <a:gd name="connsiteY2" fmla="*/ 51453 h 51453"/>
              <a:gd name="connsiteX3" fmla="*/ 12831 w 18831"/>
              <a:gd name="connsiteY3" fmla="*/ 51453 h 51453"/>
              <a:gd name="connsiteX4" fmla="*/ 0 w 18831"/>
              <a:gd name="connsiteY4" fmla="*/ 41453 h 51453"/>
              <a:gd name="connsiteX0" fmla="*/ 0 w 18921"/>
              <a:gd name="connsiteY0" fmla="*/ 41453 h 51453"/>
              <a:gd name="connsiteX1" fmla="*/ 16777 w 18921"/>
              <a:gd name="connsiteY1" fmla="*/ 0 h 51453"/>
              <a:gd name="connsiteX2" fmla="*/ 18921 w 18921"/>
              <a:gd name="connsiteY2" fmla="*/ 51453 h 51453"/>
              <a:gd name="connsiteX3" fmla="*/ 12831 w 18921"/>
              <a:gd name="connsiteY3" fmla="*/ 51453 h 51453"/>
              <a:gd name="connsiteX4" fmla="*/ 0 w 18921"/>
              <a:gd name="connsiteY4" fmla="*/ 41453 h 51453"/>
              <a:gd name="connsiteX0" fmla="*/ 0 w 18959"/>
              <a:gd name="connsiteY0" fmla="*/ 41453 h 51453"/>
              <a:gd name="connsiteX1" fmla="*/ 16777 w 18959"/>
              <a:gd name="connsiteY1" fmla="*/ 0 h 51453"/>
              <a:gd name="connsiteX2" fmla="*/ 18959 w 18959"/>
              <a:gd name="connsiteY2" fmla="*/ 51453 h 51453"/>
              <a:gd name="connsiteX3" fmla="*/ 12831 w 18959"/>
              <a:gd name="connsiteY3" fmla="*/ 51453 h 51453"/>
              <a:gd name="connsiteX4" fmla="*/ 0 w 18959"/>
              <a:gd name="connsiteY4" fmla="*/ 41453 h 51453"/>
              <a:gd name="connsiteX0" fmla="*/ 0 w 18921"/>
              <a:gd name="connsiteY0" fmla="*/ 41409 h 51453"/>
              <a:gd name="connsiteX1" fmla="*/ 16739 w 18921"/>
              <a:gd name="connsiteY1" fmla="*/ 0 h 51453"/>
              <a:gd name="connsiteX2" fmla="*/ 18921 w 18921"/>
              <a:gd name="connsiteY2" fmla="*/ 51453 h 51453"/>
              <a:gd name="connsiteX3" fmla="*/ 12793 w 18921"/>
              <a:gd name="connsiteY3" fmla="*/ 51453 h 51453"/>
              <a:gd name="connsiteX4" fmla="*/ 0 w 18921"/>
              <a:gd name="connsiteY4" fmla="*/ 41409 h 51453"/>
              <a:gd name="connsiteX0" fmla="*/ 0 w 18921"/>
              <a:gd name="connsiteY0" fmla="*/ 44142 h 51453"/>
              <a:gd name="connsiteX1" fmla="*/ 16739 w 18921"/>
              <a:gd name="connsiteY1" fmla="*/ 0 h 51453"/>
              <a:gd name="connsiteX2" fmla="*/ 18921 w 18921"/>
              <a:gd name="connsiteY2" fmla="*/ 51453 h 51453"/>
              <a:gd name="connsiteX3" fmla="*/ 12793 w 18921"/>
              <a:gd name="connsiteY3" fmla="*/ 51453 h 51453"/>
              <a:gd name="connsiteX4" fmla="*/ 0 w 18921"/>
              <a:gd name="connsiteY4" fmla="*/ 44142 h 51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1" h="51453">
                <a:moveTo>
                  <a:pt x="0" y="44142"/>
                </a:moveTo>
                <a:lnTo>
                  <a:pt x="16739" y="0"/>
                </a:lnTo>
                <a:cubicBezTo>
                  <a:pt x="17432" y="17180"/>
                  <a:pt x="18228" y="34273"/>
                  <a:pt x="18921" y="51453"/>
                </a:cubicBezTo>
                <a:lnTo>
                  <a:pt x="12793" y="51453"/>
                </a:lnTo>
                <a:lnTo>
                  <a:pt x="0" y="4414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/>
          <p:nvPr/>
        </p:nvCxnSpPr>
        <p:spPr>
          <a:xfrm flipV="1">
            <a:off x="36270665" y="3215879"/>
            <a:ext cx="1075340" cy="6374342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Flowchart: Manual Operation 71"/>
          <p:cNvSpPr/>
          <p:nvPr/>
        </p:nvSpPr>
        <p:spPr>
          <a:xfrm rot="10800000">
            <a:off x="13203667" y="15934949"/>
            <a:ext cx="19991564" cy="1913175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24049"/>
              <a:gd name="connsiteY0" fmla="*/ 0 h 10000"/>
              <a:gd name="connsiteX1" fmla="*/ 24049 w 24049"/>
              <a:gd name="connsiteY1" fmla="*/ 53 h 10000"/>
              <a:gd name="connsiteX2" fmla="*/ 8000 w 24049"/>
              <a:gd name="connsiteY2" fmla="*/ 10000 h 10000"/>
              <a:gd name="connsiteX3" fmla="*/ 2000 w 24049"/>
              <a:gd name="connsiteY3" fmla="*/ 10000 h 10000"/>
              <a:gd name="connsiteX4" fmla="*/ 0 w 24049"/>
              <a:gd name="connsiteY4" fmla="*/ 0 h 10000"/>
              <a:gd name="connsiteX0" fmla="*/ 0 w 32274"/>
              <a:gd name="connsiteY0" fmla="*/ 0 h 10000"/>
              <a:gd name="connsiteX1" fmla="*/ 32274 w 32274"/>
              <a:gd name="connsiteY1" fmla="*/ 0 h 10000"/>
              <a:gd name="connsiteX2" fmla="*/ 8000 w 32274"/>
              <a:gd name="connsiteY2" fmla="*/ 10000 h 10000"/>
              <a:gd name="connsiteX3" fmla="*/ 2000 w 32274"/>
              <a:gd name="connsiteY3" fmla="*/ 10000 h 10000"/>
              <a:gd name="connsiteX4" fmla="*/ 0 w 32274"/>
              <a:gd name="connsiteY4" fmla="*/ 0 h 10000"/>
              <a:gd name="connsiteX0" fmla="*/ 0 w 32302"/>
              <a:gd name="connsiteY0" fmla="*/ 0 h 10000"/>
              <a:gd name="connsiteX1" fmla="*/ 32302 w 32302"/>
              <a:gd name="connsiteY1" fmla="*/ 0 h 10000"/>
              <a:gd name="connsiteX2" fmla="*/ 8000 w 32302"/>
              <a:gd name="connsiteY2" fmla="*/ 10000 h 10000"/>
              <a:gd name="connsiteX3" fmla="*/ 2000 w 32302"/>
              <a:gd name="connsiteY3" fmla="*/ 10000 h 10000"/>
              <a:gd name="connsiteX4" fmla="*/ 0 w 32302"/>
              <a:gd name="connsiteY4" fmla="*/ 0 h 10000"/>
              <a:gd name="connsiteX0" fmla="*/ 7936 w 30302"/>
              <a:gd name="connsiteY0" fmla="*/ 0 h 10000"/>
              <a:gd name="connsiteX1" fmla="*/ 30302 w 30302"/>
              <a:gd name="connsiteY1" fmla="*/ 0 h 10000"/>
              <a:gd name="connsiteX2" fmla="*/ 6000 w 30302"/>
              <a:gd name="connsiteY2" fmla="*/ 10000 h 10000"/>
              <a:gd name="connsiteX3" fmla="*/ 0 w 30302"/>
              <a:gd name="connsiteY3" fmla="*/ 10000 h 10000"/>
              <a:gd name="connsiteX4" fmla="*/ 7936 w 30302"/>
              <a:gd name="connsiteY4" fmla="*/ 0 h 10000"/>
              <a:gd name="connsiteX0" fmla="*/ 7956 w 30302"/>
              <a:gd name="connsiteY0" fmla="*/ 0 h 25762"/>
              <a:gd name="connsiteX1" fmla="*/ 30302 w 30302"/>
              <a:gd name="connsiteY1" fmla="*/ 15762 h 25762"/>
              <a:gd name="connsiteX2" fmla="*/ 6000 w 30302"/>
              <a:gd name="connsiteY2" fmla="*/ 25762 h 25762"/>
              <a:gd name="connsiteX3" fmla="*/ 0 w 30302"/>
              <a:gd name="connsiteY3" fmla="*/ 25762 h 25762"/>
              <a:gd name="connsiteX4" fmla="*/ 7956 w 30302"/>
              <a:gd name="connsiteY4" fmla="*/ 0 h 25762"/>
              <a:gd name="connsiteX0" fmla="*/ 7956 w 30302"/>
              <a:gd name="connsiteY0" fmla="*/ 0 h 25838"/>
              <a:gd name="connsiteX1" fmla="*/ 30302 w 30302"/>
              <a:gd name="connsiteY1" fmla="*/ 15838 h 25838"/>
              <a:gd name="connsiteX2" fmla="*/ 6000 w 30302"/>
              <a:gd name="connsiteY2" fmla="*/ 25838 h 25838"/>
              <a:gd name="connsiteX3" fmla="*/ 0 w 30302"/>
              <a:gd name="connsiteY3" fmla="*/ 25838 h 25838"/>
              <a:gd name="connsiteX4" fmla="*/ 7956 w 30302"/>
              <a:gd name="connsiteY4" fmla="*/ 0 h 25838"/>
              <a:gd name="connsiteX0" fmla="*/ 1177 w 30302"/>
              <a:gd name="connsiteY0" fmla="*/ 1502 h 10000"/>
              <a:gd name="connsiteX1" fmla="*/ 30302 w 30302"/>
              <a:gd name="connsiteY1" fmla="*/ 0 h 10000"/>
              <a:gd name="connsiteX2" fmla="*/ 6000 w 30302"/>
              <a:gd name="connsiteY2" fmla="*/ 10000 h 10000"/>
              <a:gd name="connsiteX3" fmla="*/ 0 w 30302"/>
              <a:gd name="connsiteY3" fmla="*/ 10000 h 10000"/>
              <a:gd name="connsiteX4" fmla="*/ 1177 w 30302"/>
              <a:gd name="connsiteY4" fmla="*/ 1502 h 10000"/>
              <a:gd name="connsiteX0" fmla="*/ 1177 w 42080"/>
              <a:gd name="connsiteY0" fmla="*/ 0 h 8498"/>
              <a:gd name="connsiteX1" fmla="*/ 42080 w 42080"/>
              <a:gd name="connsiteY1" fmla="*/ 208 h 8498"/>
              <a:gd name="connsiteX2" fmla="*/ 6000 w 42080"/>
              <a:gd name="connsiteY2" fmla="*/ 8498 h 8498"/>
              <a:gd name="connsiteX3" fmla="*/ 0 w 42080"/>
              <a:gd name="connsiteY3" fmla="*/ 8498 h 8498"/>
              <a:gd name="connsiteX4" fmla="*/ 1177 w 42080"/>
              <a:gd name="connsiteY4" fmla="*/ 0 h 8498"/>
              <a:gd name="connsiteX0" fmla="*/ 280 w 11042"/>
              <a:gd name="connsiteY0" fmla="*/ 107 h 10107"/>
              <a:gd name="connsiteX1" fmla="*/ 11042 w 11042"/>
              <a:gd name="connsiteY1" fmla="*/ 0 h 10107"/>
              <a:gd name="connsiteX2" fmla="*/ 1426 w 11042"/>
              <a:gd name="connsiteY2" fmla="*/ 10107 h 10107"/>
              <a:gd name="connsiteX3" fmla="*/ 0 w 11042"/>
              <a:gd name="connsiteY3" fmla="*/ 10107 h 10107"/>
              <a:gd name="connsiteX4" fmla="*/ 280 w 11042"/>
              <a:gd name="connsiteY4" fmla="*/ 107 h 10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42" h="10107">
                <a:moveTo>
                  <a:pt x="280" y="107"/>
                </a:moveTo>
                <a:lnTo>
                  <a:pt x="11042" y="0"/>
                </a:lnTo>
                <a:lnTo>
                  <a:pt x="1426" y="10107"/>
                </a:lnTo>
                <a:lnTo>
                  <a:pt x="0" y="10107"/>
                </a:lnTo>
                <a:cubicBezTo>
                  <a:pt x="93" y="6774"/>
                  <a:pt x="187" y="3440"/>
                  <a:pt x="280" y="10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/>
          <p:cNvCxnSpPr/>
          <p:nvPr/>
        </p:nvCxnSpPr>
        <p:spPr>
          <a:xfrm flipH="1">
            <a:off x="13229427" y="15934949"/>
            <a:ext cx="17388480" cy="1909499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Flowchart: Manual Operation 50"/>
          <p:cNvSpPr/>
          <p:nvPr/>
        </p:nvSpPr>
        <p:spPr>
          <a:xfrm rot="16200000">
            <a:off x="11333901" y="10048044"/>
            <a:ext cx="14378852" cy="737891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1265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135"/>
              <a:gd name="connsiteX1" fmla="*/ 10000 w 10000"/>
              <a:gd name="connsiteY1" fmla="*/ 0 h 10135"/>
              <a:gd name="connsiteX2" fmla="*/ 4034 w 10000"/>
              <a:gd name="connsiteY2" fmla="*/ 10135 h 10135"/>
              <a:gd name="connsiteX3" fmla="*/ 1265 w 10000"/>
              <a:gd name="connsiteY3" fmla="*/ 10000 h 10135"/>
              <a:gd name="connsiteX4" fmla="*/ 0 w 10000"/>
              <a:gd name="connsiteY4" fmla="*/ 0 h 10135"/>
              <a:gd name="connsiteX0" fmla="*/ 0 w 10025"/>
              <a:gd name="connsiteY0" fmla="*/ 0 h 10135"/>
              <a:gd name="connsiteX1" fmla="*/ 10025 w 10025"/>
              <a:gd name="connsiteY1" fmla="*/ 4911 h 10135"/>
              <a:gd name="connsiteX2" fmla="*/ 4034 w 10025"/>
              <a:gd name="connsiteY2" fmla="*/ 10135 h 10135"/>
              <a:gd name="connsiteX3" fmla="*/ 1265 w 10025"/>
              <a:gd name="connsiteY3" fmla="*/ 10000 h 10135"/>
              <a:gd name="connsiteX4" fmla="*/ 0 w 10025"/>
              <a:gd name="connsiteY4" fmla="*/ 0 h 10135"/>
              <a:gd name="connsiteX0" fmla="*/ 0 w 11559"/>
              <a:gd name="connsiteY0" fmla="*/ 0 h 5224"/>
              <a:gd name="connsiteX1" fmla="*/ 11559 w 11559"/>
              <a:gd name="connsiteY1" fmla="*/ 0 h 5224"/>
              <a:gd name="connsiteX2" fmla="*/ 5568 w 11559"/>
              <a:gd name="connsiteY2" fmla="*/ 5224 h 5224"/>
              <a:gd name="connsiteX3" fmla="*/ 2799 w 11559"/>
              <a:gd name="connsiteY3" fmla="*/ 5089 h 5224"/>
              <a:gd name="connsiteX4" fmla="*/ 0 w 11559"/>
              <a:gd name="connsiteY4" fmla="*/ 0 h 5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9" h="5224">
                <a:moveTo>
                  <a:pt x="0" y="0"/>
                </a:moveTo>
                <a:lnTo>
                  <a:pt x="11559" y="0"/>
                </a:lnTo>
                <a:lnTo>
                  <a:pt x="5568" y="5224"/>
                </a:lnTo>
                <a:lnTo>
                  <a:pt x="2799" y="5089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9552" y="6419088"/>
            <a:ext cx="22545453" cy="11750040"/>
          </a:xfrm>
          <a:prstGeom prst="rect">
            <a:avLst/>
          </a:prstGeom>
        </p:spPr>
      </p:pic>
      <p:sp>
        <p:nvSpPr>
          <p:cNvPr id="27" name="Flowchart: Manual Operation 26"/>
          <p:cNvSpPr/>
          <p:nvPr/>
        </p:nvSpPr>
        <p:spPr>
          <a:xfrm>
            <a:off x="18722220" y="6408631"/>
            <a:ext cx="18098719" cy="1338149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3756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6186 w 10000"/>
              <a:gd name="connsiteY2" fmla="*/ 10000 h 10000"/>
              <a:gd name="connsiteX3" fmla="*/ 3756 w 10000"/>
              <a:gd name="connsiteY3" fmla="*/ 10000 h 10000"/>
              <a:gd name="connsiteX4" fmla="*/ 0 w 10000"/>
              <a:gd name="connsiteY4" fmla="*/ 0 h 10000"/>
              <a:gd name="connsiteX0" fmla="*/ 0 w 13377"/>
              <a:gd name="connsiteY0" fmla="*/ 143 h 10000"/>
              <a:gd name="connsiteX1" fmla="*/ 13377 w 13377"/>
              <a:gd name="connsiteY1" fmla="*/ 0 h 10000"/>
              <a:gd name="connsiteX2" fmla="*/ 9563 w 13377"/>
              <a:gd name="connsiteY2" fmla="*/ 10000 h 10000"/>
              <a:gd name="connsiteX3" fmla="*/ 7133 w 13377"/>
              <a:gd name="connsiteY3" fmla="*/ 10000 h 10000"/>
              <a:gd name="connsiteX4" fmla="*/ 0 w 13377"/>
              <a:gd name="connsiteY4" fmla="*/ 143 h 10000"/>
              <a:gd name="connsiteX0" fmla="*/ 0 w 13377"/>
              <a:gd name="connsiteY0" fmla="*/ 143 h 10000"/>
              <a:gd name="connsiteX1" fmla="*/ 13377 w 13377"/>
              <a:gd name="connsiteY1" fmla="*/ 0 h 10000"/>
              <a:gd name="connsiteX2" fmla="*/ 9563 w 13377"/>
              <a:gd name="connsiteY2" fmla="*/ 10000 h 10000"/>
              <a:gd name="connsiteX3" fmla="*/ 7058 w 13377"/>
              <a:gd name="connsiteY3" fmla="*/ 10000 h 10000"/>
              <a:gd name="connsiteX4" fmla="*/ 0 w 13377"/>
              <a:gd name="connsiteY4" fmla="*/ 143 h 10000"/>
              <a:gd name="connsiteX0" fmla="*/ 0 w 13362"/>
              <a:gd name="connsiteY0" fmla="*/ 0 h 10000"/>
              <a:gd name="connsiteX1" fmla="*/ 13362 w 13362"/>
              <a:gd name="connsiteY1" fmla="*/ 0 h 10000"/>
              <a:gd name="connsiteX2" fmla="*/ 9548 w 13362"/>
              <a:gd name="connsiteY2" fmla="*/ 10000 h 10000"/>
              <a:gd name="connsiteX3" fmla="*/ 7043 w 13362"/>
              <a:gd name="connsiteY3" fmla="*/ 10000 h 10000"/>
              <a:gd name="connsiteX4" fmla="*/ 0 w 13362"/>
              <a:gd name="connsiteY4" fmla="*/ 0 h 10000"/>
              <a:gd name="connsiteX0" fmla="*/ 0 w 13377"/>
              <a:gd name="connsiteY0" fmla="*/ 0 h 10000"/>
              <a:gd name="connsiteX1" fmla="*/ 13377 w 13377"/>
              <a:gd name="connsiteY1" fmla="*/ 0 h 10000"/>
              <a:gd name="connsiteX2" fmla="*/ 9563 w 13377"/>
              <a:gd name="connsiteY2" fmla="*/ 10000 h 10000"/>
              <a:gd name="connsiteX3" fmla="*/ 7058 w 13377"/>
              <a:gd name="connsiteY3" fmla="*/ 10000 h 10000"/>
              <a:gd name="connsiteX4" fmla="*/ 0 w 13377"/>
              <a:gd name="connsiteY4" fmla="*/ 0 h 10000"/>
              <a:gd name="connsiteX0" fmla="*/ 0 w 13377"/>
              <a:gd name="connsiteY0" fmla="*/ 0 h 10000"/>
              <a:gd name="connsiteX1" fmla="*/ 13377 w 13377"/>
              <a:gd name="connsiteY1" fmla="*/ 0 h 10000"/>
              <a:gd name="connsiteX2" fmla="*/ 9473 w 13377"/>
              <a:gd name="connsiteY2" fmla="*/ 9905 h 10000"/>
              <a:gd name="connsiteX3" fmla="*/ 7058 w 13377"/>
              <a:gd name="connsiteY3" fmla="*/ 10000 h 10000"/>
              <a:gd name="connsiteX4" fmla="*/ 0 w 13377"/>
              <a:gd name="connsiteY4" fmla="*/ 0 h 10000"/>
              <a:gd name="connsiteX0" fmla="*/ 0 w 13377"/>
              <a:gd name="connsiteY0" fmla="*/ 0 h 10048"/>
              <a:gd name="connsiteX1" fmla="*/ 13377 w 13377"/>
              <a:gd name="connsiteY1" fmla="*/ 0 h 10048"/>
              <a:gd name="connsiteX2" fmla="*/ 9488 w 13377"/>
              <a:gd name="connsiteY2" fmla="*/ 10048 h 10048"/>
              <a:gd name="connsiteX3" fmla="*/ 7058 w 13377"/>
              <a:gd name="connsiteY3" fmla="*/ 10000 h 10048"/>
              <a:gd name="connsiteX4" fmla="*/ 0 w 13377"/>
              <a:gd name="connsiteY4" fmla="*/ 0 h 10048"/>
              <a:gd name="connsiteX0" fmla="*/ 0 w 13377"/>
              <a:gd name="connsiteY0" fmla="*/ 0 h 10000"/>
              <a:gd name="connsiteX1" fmla="*/ 13377 w 13377"/>
              <a:gd name="connsiteY1" fmla="*/ 0 h 10000"/>
              <a:gd name="connsiteX2" fmla="*/ 9488 w 13377"/>
              <a:gd name="connsiteY2" fmla="*/ 9905 h 10000"/>
              <a:gd name="connsiteX3" fmla="*/ 7058 w 13377"/>
              <a:gd name="connsiteY3" fmla="*/ 10000 h 10000"/>
              <a:gd name="connsiteX4" fmla="*/ 0 w 13377"/>
              <a:gd name="connsiteY4" fmla="*/ 0 h 10000"/>
              <a:gd name="connsiteX0" fmla="*/ 0 w 14322"/>
              <a:gd name="connsiteY0" fmla="*/ 48 h 10048"/>
              <a:gd name="connsiteX1" fmla="*/ 14322 w 14322"/>
              <a:gd name="connsiteY1" fmla="*/ 0 h 10048"/>
              <a:gd name="connsiteX2" fmla="*/ 9488 w 14322"/>
              <a:gd name="connsiteY2" fmla="*/ 9953 h 10048"/>
              <a:gd name="connsiteX3" fmla="*/ 7058 w 14322"/>
              <a:gd name="connsiteY3" fmla="*/ 10048 h 10048"/>
              <a:gd name="connsiteX4" fmla="*/ 0 w 14322"/>
              <a:gd name="connsiteY4" fmla="*/ 48 h 10048"/>
              <a:gd name="connsiteX0" fmla="*/ 0 w 14633"/>
              <a:gd name="connsiteY0" fmla="*/ 48 h 10048"/>
              <a:gd name="connsiteX1" fmla="*/ 14633 w 14633"/>
              <a:gd name="connsiteY1" fmla="*/ 0 h 10048"/>
              <a:gd name="connsiteX2" fmla="*/ 9488 w 14633"/>
              <a:gd name="connsiteY2" fmla="*/ 9953 h 10048"/>
              <a:gd name="connsiteX3" fmla="*/ 7058 w 14633"/>
              <a:gd name="connsiteY3" fmla="*/ 10048 h 10048"/>
              <a:gd name="connsiteX4" fmla="*/ 0 w 14633"/>
              <a:gd name="connsiteY4" fmla="*/ 48 h 10048"/>
              <a:gd name="connsiteX0" fmla="*/ 0 w 14322"/>
              <a:gd name="connsiteY0" fmla="*/ 48 h 10048"/>
              <a:gd name="connsiteX1" fmla="*/ 14322 w 14322"/>
              <a:gd name="connsiteY1" fmla="*/ 0 h 10048"/>
              <a:gd name="connsiteX2" fmla="*/ 9177 w 14322"/>
              <a:gd name="connsiteY2" fmla="*/ 9953 h 10048"/>
              <a:gd name="connsiteX3" fmla="*/ 6747 w 14322"/>
              <a:gd name="connsiteY3" fmla="*/ 10048 h 10048"/>
              <a:gd name="connsiteX4" fmla="*/ 0 w 14322"/>
              <a:gd name="connsiteY4" fmla="*/ 48 h 10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22" h="10048">
                <a:moveTo>
                  <a:pt x="0" y="48"/>
                </a:moveTo>
                <a:lnTo>
                  <a:pt x="14322" y="0"/>
                </a:lnTo>
                <a:lnTo>
                  <a:pt x="9177" y="9953"/>
                </a:lnTo>
                <a:lnTo>
                  <a:pt x="6747" y="10048"/>
                </a:lnTo>
                <a:lnTo>
                  <a:pt x="0" y="4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352269" y="3167753"/>
            <a:ext cx="12366410" cy="18395106"/>
          </a:xfrm>
          <a:prstGeom prst="roundRect">
            <a:avLst>
              <a:gd name="adj" fmla="val 1806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69506" y="354275"/>
            <a:ext cx="4314825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Putting Down Roots:  A Graphical Exploration of Community Attachment</a:t>
            </a:r>
          </a:p>
          <a:p>
            <a:pPr algn="ctr"/>
            <a:r>
              <a:rPr lang="en-US" sz="4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Andee Kaplan, Eric Hare</a:t>
            </a:r>
          </a:p>
          <a:p>
            <a:pPr algn="ctr"/>
            <a:r>
              <a:rPr lang="en-US" sz="4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Department of Statistics, Iowa State University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29976" y="3387574"/>
            <a:ext cx="11810997" cy="1918558"/>
          </a:xfrm>
          <a:prstGeom prst="roundRect">
            <a:avLst>
              <a:gd name="adj" fmla="val 5110"/>
            </a:avLst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29976" y="5432760"/>
            <a:ext cx="11810997" cy="12443698"/>
          </a:xfrm>
          <a:prstGeom prst="roundRect">
            <a:avLst>
              <a:gd name="adj" fmla="val 1118"/>
            </a:avLst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629975" y="18034699"/>
            <a:ext cx="11810997" cy="2301453"/>
          </a:xfrm>
          <a:prstGeom prst="roundRect">
            <a:avLst>
              <a:gd name="adj" fmla="val 5483"/>
            </a:avLst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726228" y="3483825"/>
            <a:ext cx="11714745" cy="4924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Arial" pitchFamily="34" charset="0"/>
                <a:cs typeface="Arial" pitchFamily="34" charset="0"/>
              </a:rPr>
              <a:t>Data</a:t>
            </a:r>
            <a:endParaRPr lang="en-US" sz="2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26228" y="5531353"/>
            <a:ext cx="11714745" cy="4924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Arial" pitchFamily="34" charset="0"/>
                <a:cs typeface="Arial" pitchFamily="34" charset="0"/>
              </a:rPr>
              <a:t>Metrics</a:t>
            </a:r>
            <a:endParaRPr lang="en-US" sz="2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6227" y="18107126"/>
            <a:ext cx="11714745" cy="4924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Arial" pitchFamily="34" charset="0"/>
                <a:cs typeface="Arial" pitchFamily="34" charset="0"/>
              </a:rPr>
              <a:t>Philosophy</a:t>
            </a:r>
            <a:endParaRPr lang="en-US" sz="2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8873200" y="10665561"/>
            <a:ext cx="7258545" cy="345645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7245490" y="7746780"/>
            <a:ext cx="3072400" cy="526148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30893964" y="9590220"/>
            <a:ext cx="5376701" cy="299558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>
            <a:endCxn id="27" idx="0"/>
          </p:cNvCxnSpPr>
          <p:nvPr/>
        </p:nvCxnSpPr>
        <p:spPr>
          <a:xfrm flipH="1" flipV="1">
            <a:off x="18722220" y="6415023"/>
            <a:ext cx="8523270" cy="1331757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30317890" y="6403049"/>
            <a:ext cx="6512895" cy="1343732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33198265" y="12585811"/>
            <a:ext cx="2265895" cy="541099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30625129" y="12585810"/>
            <a:ext cx="2573136" cy="334123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3189261" y="3221254"/>
            <a:ext cx="4977690" cy="143776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3" name="TextBox 32"/>
          <p:cNvSpPr txBox="1"/>
          <p:nvPr/>
        </p:nvSpPr>
        <p:spPr>
          <a:xfrm>
            <a:off x="13229426" y="3223943"/>
            <a:ext cx="3968005" cy="4924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Arial" pitchFamily="34" charset="0"/>
                <a:cs typeface="Arial" pitchFamily="34" charset="0"/>
              </a:rPr>
              <a:t>West</a:t>
            </a:r>
            <a:endParaRPr lang="en-US" sz="2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3189261" y="17844448"/>
            <a:ext cx="19504118" cy="37184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13229427" y="18032963"/>
            <a:ext cx="18319688" cy="4924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Arial" pitchFamily="34" charset="0"/>
                <a:cs typeface="Arial" pitchFamily="34" charset="0"/>
              </a:rPr>
              <a:t>Deep </a:t>
            </a:r>
            <a:r>
              <a:rPr lang="en-US" sz="2600" dirty="0" smtClean="0">
                <a:latin typeface="Arial" pitchFamily="34" charset="0"/>
                <a:cs typeface="Arial" pitchFamily="34" charset="0"/>
              </a:rPr>
              <a:t>South</a:t>
            </a:r>
            <a:endParaRPr lang="en-US" sz="2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5848210" y="13008265"/>
            <a:ext cx="7873024" cy="86788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5887559" y="13040238"/>
            <a:ext cx="7833676" cy="4924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Arial" pitchFamily="34" charset="0"/>
                <a:cs typeface="Arial" pitchFamily="34" charset="0"/>
              </a:rPr>
              <a:t>Southeast – Social </a:t>
            </a:r>
            <a:r>
              <a:rPr lang="en-US" sz="2600" dirty="0" smtClean="0">
                <a:latin typeface="Arial" pitchFamily="34" charset="0"/>
                <a:cs typeface="Arial" pitchFamily="34" charset="0"/>
              </a:rPr>
              <a:t>Offerings </a:t>
            </a:r>
            <a:r>
              <a:rPr lang="en-US" sz="2600" dirty="0">
                <a:latin typeface="Arial" pitchFamily="34" charset="0"/>
                <a:cs typeface="Arial" pitchFamily="34" charset="0"/>
              </a:rPr>
              <a:t>in Myrtle Beach</a:t>
            </a:r>
            <a:endParaRPr lang="en-US" sz="2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37346005" y="3218566"/>
            <a:ext cx="6375230" cy="82919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37346005" y="3227563"/>
            <a:ext cx="6375230" cy="4924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Arial" pitchFamily="34" charset="0"/>
                <a:cs typeface="Arial" pitchFamily="34" charset="0"/>
              </a:rPr>
              <a:t>Rust Belt </a:t>
            </a:r>
            <a:r>
              <a:rPr lang="en-US" sz="2600" dirty="0" smtClean="0">
                <a:latin typeface="Arial" pitchFamily="34" charset="0"/>
                <a:cs typeface="Arial" pitchFamily="34" charset="0"/>
              </a:rPr>
              <a:t>– The Economic Collapse</a:t>
            </a:r>
            <a:endParaRPr lang="en-US" sz="2600" dirty="0"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 flipH="1">
            <a:off x="18166951" y="14122011"/>
            <a:ext cx="706250" cy="347688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 flipV="1">
            <a:off x="18166951" y="3223943"/>
            <a:ext cx="706252" cy="7441622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36270665" y="11510470"/>
            <a:ext cx="7450570" cy="1075342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>
            <a:off x="32693379" y="15927045"/>
            <a:ext cx="504888" cy="1917403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35464160" y="12585812"/>
            <a:ext cx="8244926" cy="422453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35464161" y="17996808"/>
            <a:ext cx="384049" cy="3672954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18719580" y="3215878"/>
            <a:ext cx="18111205" cy="31991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18719580" y="3208785"/>
            <a:ext cx="11714745" cy="4924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Arial" pitchFamily="34" charset="0"/>
                <a:cs typeface="Arial" pitchFamily="34" charset="0"/>
              </a:rPr>
              <a:t>Great </a:t>
            </a:r>
            <a:r>
              <a:rPr lang="en-US" sz="2600" dirty="0" smtClean="0">
                <a:latin typeface="Arial" pitchFamily="34" charset="0"/>
                <a:cs typeface="Arial" pitchFamily="34" charset="0"/>
              </a:rPr>
              <a:t>Plains – Effect of Quality Education</a:t>
            </a:r>
            <a:endParaRPr lang="en-US" sz="2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726228" y="3905748"/>
            <a:ext cx="11791319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 smtClean="0">
                <a:latin typeface="Arial" pitchFamily="34" charset="0"/>
                <a:cs typeface="Arial" pitchFamily="34" charset="0"/>
              </a:rPr>
              <a:t>The data come from the Knight Foundation’s  ‘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Soul of the Community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’ project. The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Knight Foundation in cooperation with Gallup collected data from 43,000 people over 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three years in 26 communities across the United States. The 26 communities do not constitute a random sample of communities across the United States; participating communities were those where the Knight Foundation was already active. Along with survey answers, the data contains derived metrics that were used to gain insight to what makes a community thrive.</a:t>
            </a:r>
          </a:p>
        </p:txBody>
      </p:sp>
      <p:graphicFrame>
        <p:nvGraphicFramePr>
          <p:cNvPr id="106" name="Table 10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9300118"/>
              </p:ext>
            </p:extLst>
          </p:nvPr>
        </p:nvGraphicFramePr>
        <p:xfrm>
          <a:off x="726228" y="5971574"/>
          <a:ext cx="11696221" cy="11887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62424"/>
                <a:gridCol w="1003379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Community Attachment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I am proud to say I live in [Community</a:t>
                      </a:r>
                      <a:r>
                        <a:rPr lang="en-US" sz="1700" baseline="0" dirty="0" smtClean="0">
                          <a:latin typeface="Arial" pitchFamily="34" charset="0"/>
                          <a:cs typeface="Arial" pitchFamily="34" charset="0"/>
                        </a:rPr>
                        <a:t>].</a:t>
                      </a:r>
                      <a:endParaRPr lang="en-US" sz="1700" dirty="0" smtClean="0"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[Community</a:t>
                      </a:r>
                      <a:r>
                        <a:rPr lang="en-US" sz="1700" baseline="0" dirty="0" smtClean="0">
                          <a:latin typeface="Arial" pitchFamily="34" charset="0"/>
                          <a:cs typeface="Arial" pitchFamily="34" charset="0"/>
                        </a:rPr>
                        <a:t>] </a:t>
                      </a: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is the perfect place for people like me.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Taking everything into account, how satisfied are you with [Community] as a place to live?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How likely are you to recommend [Community] to a friend or associate as a place to live? 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And thinking about five years from now, how do you think [Community] will be as a place to live compared to today?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Safety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How would you rate how safe you feel walking alone at night within a mile of your home?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How would you rate the level of crime in your community?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Education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The overall quality of public schools in your community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The overall quality of the colleges and universities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Leadership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The leadership of the elected officials in your city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The leaders in my community represent my interests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Aesthetics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The availability of outdoor parks, playgrounds, and trails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The beauty or physical setting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Economy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The availability of job opportunities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How would you rate economic conditions in [Community] today?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Right now, do you think that economic conditions in [Community] as a whole are getting better or getting worse? 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How likely are you to agree that your job provides you with the income needed to support your family?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Now is a good time to find a job in my area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How satisfied are you with your job, that is, the work you do?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Social Offerings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Having a vibrant nightlife with restaurants, clubs, bars, etc.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Being a good place to meet people and make friends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How much people in [Community] care about each other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Social Capital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How many formal or informal groups or clubs do you belong to, in your area, that meet at least monthly?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How many of your close friends live in your community?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How much of your family lives in this area?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How often do you talk to or visit with your immediate neighbors?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Basic Services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The highway and freeway system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The availability of affordable housing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The availability and accessibility of quality healthcare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Civic Involvement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Performed local volunteer work for any organization or group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Attended a local public meeting in which local issues were  discussed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Voted in the local election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Worked with other residents to make change in the local community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Openness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Young, talented college graduates looking to enter the job market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Immigrants from other countries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Families with young children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Gay and lesbian people</a:t>
                      </a:r>
                    </a:p>
                    <a:p>
                      <a:pPr marL="457200" indent="-45720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Senior citizens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2" name="TextBox 111"/>
          <p:cNvSpPr txBox="1"/>
          <p:nvPr/>
        </p:nvSpPr>
        <p:spPr>
          <a:xfrm>
            <a:off x="726228" y="18592854"/>
            <a:ext cx="11714745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 smtClean="0">
                <a:latin typeface="Arial" pitchFamily="34" charset="0"/>
                <a:cs typeface="Arial" pitchFamily="34" charset="0"/>
              </a:rPr>
              <a:t>Our goal in this analysis is to facilitate the understanding of why people feel attachment to their communities. By utilizing an interactive and data driven web-based approach, we place the user in the driver seat of their own experience.  The philosophy behind our work has been from the point of view of a community planner, either from one of the communities in the study or from a community in the same region or a similar urbanicity. By exploring the factors that lead to community attachment in a similar community to their own, a user can apply the conclusions to their own situation. See </a:t>
            </a:r>
            <a:r>
              <a:rPr lang="en-US" sz="1700" dirty="0" smtClean="0">
                <a:latin typeface="Arial" pitchFamily="34" charset="0"/>
                <a:cs typeface="Arial" pitchFamily="34" charset="0"/>
                <a:hlinkClick r:id="rId4"/>
              </a:rPr>
              <a:t>http://glimmer.rstudio.com/andeek/DataExpo2013/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 for implementation.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629975" y="20469411"/>
            <a:ext cx="11810997" cy="912097"/>
          </a:xfrm>
          <a:prstGeom prst="roundRect">
            <a:avLst>
              <a:gd name="adj" fmla="val 10711"/>
            </a:avLst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726227" y="20541837"/>
            <a:ext cx="11714745" cy="4924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Arial" pitchFamily="34" charset="0"/>
                <a:cs typeface="Arial" pitchFamily="34" charset="0"/>
              </a:rPr>
              <a:t>Tools</a:t>
            </a:r>
            <a:endParaRPr lang="en-US" sz="2600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5523860"/>
              </p:ext>
            </p:extLst>
          </p:nvPr>
        </p:nvGraphicFramePr>
        <p:xfrm>
          <a:off x="726228" y="20992143"/>
          <a:ext cx="11714744" cy="350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87802"/>
                <a:gridCol w="5626942"/>
              </a:tblGrid>
              <a:tr h="125193">
                <a:tc>
                  <a:txBody>
                    <a:bodyPr/>
                    <a:lstStyle/>
                    <a:p>
                      <a:pPr marL="0" marR="0" lvl="0" indent="0" algn="l" defTabSz="376202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Interactive Application: Shiny, D3, JQuery, Glimmer Server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76202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Data Manipulation: R, </a:t>
                      </a:r>
                      <a:r>
                        <a:rPr kumimoji="0" lang="en-US" sz="17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plyr</a:t>
                      </a:r>
                      <a:r>
                        <a:rPr kumimoji="0" lang="en-US" sz="17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, reshape2, </a:t>
                      </a:r>
                      <a:r>
                        <a:rPr kumimoji="0" lang="en-US" sz="17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rjson</a:t>
                      </a:r>
                      <a:endParaRPr lang="en-US" sz="17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4" b="5660"/>
          <a:stretch/>
        </p:blipFill>
        <p:spPr>
          <a:xfrm>
            <a:off x="36015111" y="16929327"/>
            <a:ext cx="7543800" cy="4643253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37346005" y="3752660"/>
            <a:ext cx="637523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>
                <a:latin typeface="Arial" pitchFamily="34" charset="0"/>
                <a:cs typeface="Arial" pitchFamily="34" charset="0"/>
              </a:rPr>
              <a:t>Much of the country was hit hard by the economic collapse, but the Rust Belt notably so. 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In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2008 and 2009, the Rust Belt region accounted for four of the bottom ten communities in terms of the 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Economy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metric. 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Nonetheless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, the economic center of the rust belt, Detroit, MI, displayed some resilience. 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Detroit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exhibited virtually no change from 2008 to 2009 in the economy metric, going from an average response of 1.26 to 1.25, for a change of 0.01. 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No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other community in the dataset experienced a change of less than 0.06 between these years.  The average change was 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 0.19.</a:t>
            </a:r>
            <a:endParaRPr lang="en-US" sz="17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2329650" y="3701228"/>
            <a:ext cx="6375230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>
                <a:latin typeface="Arial" pitchFamily="34" charset="0"/>
                <a:cs typeface="Arial" pitchFamily="34" charset="0"/>
              </a:rPr>
              <a:t>The Great Plains states include four of the top six communities in terms of the 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Education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metric. 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Grand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Forks, ND in particular had an average response of 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2.40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aggregated over all three years, likely due in part to the presence of the University of North Dakota in the community. 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Overall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, the Great Plains has 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 a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correlation between 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Education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and 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Community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A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ttachment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of 0.49, compared to 0.46 for the average of all cities.  This might help explain why the Great Plains region has the largest overall 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Community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A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ttachment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among the five regions.</a:t>
            </a:r>
            <a:endParaRPr lang="en-US" sz="1700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8311502"/>
              </p:ext>
            </p:extLst>
          </p:nvPr>
        </p:nvGraphicFramePr>
        <p:xfrm>
          <a:off x="342994" y="23084954"/>
          <a:ext cx="5376396" cy="2240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3136"/>
                <a:gridCol w="353326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Aberdeen, SD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Northern State University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Duluth,</a:t>
                      </a:r>
                      <a:r>
                        <a:rPr lang="en-US" sz="1700" baseline="0" dirty="0" smtClean="0">
                          <a:latin typeface="Arial" pitchFamily="34" charset="0"/>
                          <a:cs typeface="Arial" pitchFamily="34" charset="0"/>
                        </a:rPr>
                        <a:t> MN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University of Minnesota Duluth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Grand Forks, ND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The University of North</a:t>
                      </a:r>
                      <a:r>
                        <a:rPr lang="en-US" sz="1700" baseline="0" dirty="0" smtClean="0">
                          <a:latin typeface="Arial" pitchFamily="34" charset="0"/>
                          <a:cs typeface="Arial" pitchFamily="34" charset="0"/>
                        </a:rPr>
                        <a:t> Dakota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St. Paul, MN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Saint Catherine University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Concordia University 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Hamline University 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The</a:t>
                      </a:r>
                      <a:r>
                        <a:rPr lang="en-US" sz="1700" baseline="0" dirty="0" smtClean="0"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en-US" sz="1700" dirty="0" smtClean="0">
                          <a:latin typeface="Arial" pitchFamily="34" charset="0"/>
                          <a:cs typeface="Arial" pitchFamily="34" charset="0"/>
                        </a:rPr>
                        <a:t>University of St. Thomas</a:t>
                      </a:r>
                      <a:endParaRPr lang="en-US" sz="17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6" name="TextBox 25"/>
          <p:cNvSpPr txBox="1"/>
          <p:nvPr/>
        </p:nvSpPr>
        <p:spPr>
          <a:xfrm>
            <a:off x="342994" y="22763135"/>
            <a:ext cx="472381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 smtClean="0">
                <a:latin typeface="Arial" pitchFamily="34" charset="0"/>
                <a:cs typeface="Arial" pitchFamily="34" charset="0"/>
              </a:rPr>
              <a:t>Universities in the Great Plains Communities:</a:t>
            </a:r>
            <a:endParaRPr lang="en-US" sz="17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60" r="40108"/>
          <a:stretch/>
        </p:blipFill>
        <p:spPr>
          <a:xfrm>
            <a:off x="41035627" y="13603932"/>
            <a:ext cx="2523283" cy="323273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887558" y="13532681"/>
            <a:ext cx="5148070" cy="349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 smtClean="0">
                <a:latin typeface="Arial" pitchFamily="34" charset="0"/>
                <a:cs typeface="Arial" pitchFamily="34" charset="0"/>
              </a:rPr>
              <a:t>This fifth most attached community ranks in the lowest half of all communities except in Social Offerings. Myrtle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Beach ranks 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third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worst in terms of Social 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Capital and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sixth worst in terms of 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Safety,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as well as Education. </a:t>
            </a:r>
            <a:endParaRPr lang="en-US" sz="1700" dirty="0" smtClean="0">
              <a:latin typeface="Arial" pitchFamily="34" charset="0"/>
              <a:cs typeface="Arial" pitchFamily="34" charset="0"/>
            </a:endParaRPr>
          </a:p>
          <a:p>
            <a:r>
              <a:rPr lang="en-US" sz="1700" dirty="0" smtClean="0">
                <a:latin typeface="Arial" pitchFamily="34" charset="0"/>
                <a:cs typeface="Arial" pitchFamily="34" charset="0"/>
              </a:rPr>
              <a:t>The importance of Social Offerings, for which Myrtle Beach ranks first, explains the discrepancy. Not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only is 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Social Offerings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the most highly correlated variable with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C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ommunity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A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ttachment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for Myrtle Beach, but it is the single most highly correlated among all 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communities. Social Offerings is the most highly correlated variable with Community Attachment for a </a:t>
            </a:r>
            <a:r>
              <a:rPr lang="en-US" sz="1700" dirty="0">
                <a:latin typeface="Arial" pitchFamily="34" charset="0"/>
                <a:cs typeface="Arial" pitchFamily="34" charset="0"/>
              </a:rPr>
              <a:t>full 23 of the 26 </a:t>
            </a:r>
            <a:r>
              <a:rPr lang="en-US" sz="1700" dirty="0" smtClean="0">
                <a:latin typeface="Arial" pitchFamily="34" charset="0"/>
                <a:cs typeface="Arial" pitchFamily="34" charset="0"/>
              </a:rPr>
              <a:t>communities.</a:t>
            </a:r>
            <a:endParaRPr lang="en-US" sz="17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7712" y="3752660"/>
            <a:ext cx="3422618" cy="256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56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755</TotalTime>
  <Words>1065</Words>
  <Application>Microsoft Office PowerPoint</Application>
  <PresentationFormat>Custom</PresentationFormat>
  <Paragraphs>82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Andee</dc:creator>
  <cp:lastModifiedBy>Andee</cp:lastModifiedBy>
  <cp:revision>54</cp:revision>
  <dcterms:created xsi:type="dcterms:W3CDTF">2013-07-29T20:50:59Z</dcterms:created>
  <dcterms:modified xsi:type="dcterms:W3CDTF">2013-08-01T00:06:40Z</dcterms:modified>
</cp:coreProperties>
</file>

<file path=docProps/thumbnail.jpeg>
</file>